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4" r:id="rId10"/>
    <p:sldId id="263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EAC-99B1-44BE-91C3-43185D62D30A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696F-A4F1-48F1-9731-8F31F7AC73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614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EAC-99B1-44BE-91C3-43185D62D30A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696F-A4F1-48F1-9731-8F31F7AC73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7048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EAC-99B1-44BE-91C3-43185D62D30A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696F-A4F1-48F1-9731-8F31F7AC73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5105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EAC-99B1-44BE-91C3-43185D62D30A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696F-A4F1-48F1-9731-8F31F7AC73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6427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EAC-99B1-44BE-91C3-43185D62D30A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696F-A4F1-48F1-9731-8F31F7AC73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1395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EAC-99B1-44BE-91C3-43185D62D30A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696F-A4F1-48F1-9731-8F31F7AC73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9210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EAC-99B1-44BE-91C3-43185D62D30A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696F-A4F1-48F1-9731-8F31F7AC73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0884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EAC-99B1-44BE-91C3-43185D62D30A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696F-A4F1-48F1-9731-8F31F7AC73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3565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EAC-99B1-44BE-91C3-43185D62D30A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696F-A4F1-48F1-9731-8F31F7AC73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2282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EAC-99B1-44BE-91C3-43185D62D30A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696F-A4F1-48F1-9731-8F31F7AC73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442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EAC-99B1-44BE-91C3-43185D62D30A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696F-A4F1-48F1-9731-8F31F7AC73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1334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10EAC-99B1-44BE-91C3-43185D62D30A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0696F-A4F1-48F1-9731-8F31F7AC73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59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296143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solidFill>
                  <a:schemeClr val="accent1">
                    <a:lumMod val="75000"/>
                  </a:schemeClr>
                </a:solidFill>
              </a:rPr>
              <a:t>Карта результативности</a:t>
            </a:r>
            <a:endParaRPr lang="ru-RU" sz="4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340768"/>
            <a:ext cx="8568952" cy="5256584"/>
          </a:xfrm>
        </p:spPr>
        <p:txBody>
          <a:bodyPr>
            <a:normAutofit fontScale="85000" lnSpcReduction="20000"/>
          </a:bodyPr>
          <a:lstStyle/>
          <a:p>
            <a:pPr marL="514350" indent="-514350" algn="l">
              <a:buAutoNum type="arabicPeriod"/>
            </a:pP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Личные данные (1.1 – 1.12)</a:t>
            </a:r>
          </a:p>
          <a:p>
            <a:pPr marL="514350" lvl="0" indent="-514350" algn="l">
              <a:buFont typeface="Arial" pitchFamily="34" charset="0"/>
              <a:buAutoNum type="arabicPeriod"/>
            </a:pPr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Сведения  о профессиональном  рейтинге и достижениях  за последние 5 </a:t>
            </a: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 (2.1 – 2.8)</a:t>
            </a:r>
          </a:p>
          <a:p>
            <a:pPr marL="514350" lvl="0" indent="-514350" algn="l">
              <a:buFont typeface="Arial" pitchFamily="34" charset="0"/>
              <a:buAutoNum type="arabicPeriod"/>
            </a:pPr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учебно-воспитательной работы за последние  3-5 </a:t>
            </a: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 (3.1 – 3.12)</a:t>
            </a: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Эффективность использования современных  информационных технологий, мультимедийных средств в  профессиональной  деятельности, образовательной </a:t>
            </a: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практике (3.23)</a:t>
            </a:r>
            <a:endParaRPr lang="ru-RU" sz="40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l">
              <a:buFont typeface="Arial" pitchFamily="34" charset="0"/>
              <a:buAutoNum type="arabicPeriod"/>
            </a:pPr>
            <a:endParaRPr lang="ru-RU" sz="40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>
              <a:buAutoNum type="arabicPeriod"/>
            </a:pPr>
            <a:endParaRPr lang="ru-RU" sz="40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699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5504120"/>
              </p:ext>
            </p:extLst>
          </p:nvPr>
        </p:nvGraphicFramePr>
        <p:xfrm>
          <a:off x="179512" y="260648"/>
          <a:ext cx="8784977" cy="64087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646"/>
                <a:gridCol w="4000528"/>
                <a:gridCol w="4606803"/>
              </a:tblGrid>
              <a:tr h="6408712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</a:rPr>
                        <a:t>1.11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Квалификационная категория (имеющаяся), дата присвоения и окончания срока действия квалификационной категории</a:t>
                      </a:r>
                      <a:endParaRPr lang="ru-RU" sz="2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Высшая квалификационная категория, дата присвоения – </a:t>
                      </a:r>
                      <a:endParaRPr lang="ru-RU" sz="3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r>
                        <a:rPr lang="ru-RU" sz="3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 </a:t>
                      </a:r>
                      <a:r>
                        <a:rPr lang="ru-RU" sz="3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2012г</a:t>
                      </a:r>
                      <a:r>
                        <a:rPr lang="ru-RU" sz="3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приказ </a:t>
                      </a:r>
                      <a:r>
                        <a:rPr lang="ru-RU" sz="3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МОиН</a:t>
                      </a:r>
                      <a:r>
                        <a:rPr lang="ru-RU" sz="3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РТ </a:t>
                      </a:r>
                      <a:endParaRPr lang="ru-RU" sz="3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11 </a:t>
                      </a:r>
                      <a:r>
                        <a:rPr lang="ru-RU" sz="3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 </a:t>
                      </a:r>
                      <a:r>
                        <a:rPr lang="ru-RU" sz="3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2012г </a:t>
                      </a:r>
                    </a:p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6440/12, </a:t>
                      </a:r>
                      <a:r>
                        <a:rPr lang="ru-RU" sz="3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действия – </a:t>
                      </a:r>
                      <a:endParaRPr lang="ru-RU" sz="3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11 </a:t>
                      </a:r>
                      <a:r>
                        <a:rPr lang="ru-RU" sz="3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декабря </a:t>
                      </a:r>
                      <a:r>
                        <a:rPr lang="ru-RU" sz="3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</a:t>
                      </a:r>
                      <a:r>
                        <a:rPr lang="ru-RU" sz="3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</a:t>
                      </a:r>
                      <a:endParaRPr lang="ru-RU" sz="3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7888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56984" cy="1228998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2.2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Руководство проблемными группами, временными творческими коллективами (или участие  в проблемных группах, временных творческих коллективах)</a:t>
            </a:r>
            <a:b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4412070"/>
              </p:ext>
            </p:extLst>
          </p:nvPr>
        </p:nvGraphicFramePr>
        <p:xfrm>
          <a:off x="179512" y="1412774"/>
          <a:ext cx="8784976" cy="53023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08512"/>
                <a:gridCol w="2304256"/>
                <a:gridCol w="1872208"/>
              </a:tblGrid>
              <a:tr h="829987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(предмет), цели создания проблемной группы, творческого коллектива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Сроки руководства (участия)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29987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Участие в работе группы «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Одаренный ребенок», для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подготовки и проведения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муниципального этапа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олимпиады по биологии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Август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2013г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83312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проблемной группы по теме «Моделирование содержания учебно-воспитательного процесса с целью формирования поликультурной личности»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Образовательное учреждение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2014г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991795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Член всероссийской экспериментальной творческой группы педагогов по теме «Инновационные решения в преподавании отдельных предметов» Центра педагогических инноваций им.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К.Д.Ушинского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всероссийский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сентября 2016г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4268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2.3</a:t>
            </a:r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Участие в экспертных комиссиях, экспертных советах</a:t>
            </a:r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4000" b="1" i="1" dirty="0">
                <a:solidFill>
                  <a:schemeClr val="accent1">
                    <a:lumMod val="75000"/>
                  </a:schemeClr>
                </a:solidFill>
              </a:rPr>
            </a:br>
            <a:endParaRPr lang="ru-RU" sz="40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45786525"/>
              </p:ext>
            </p:extLst>
          </p:nvPr>
        </p:nvGraphicFramePr>
        <p:xfrm>
          <a:off x="251520" y="1412776"/>
          <a:ext cx="8640960" cy="51845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08999"/>
                <a:gridCol w="2303769"/>
                <a:gridCol w="1728192"/>
              </a:tblGrid>
              <a:tr h="1231995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 и функции комиссии, наименование  учреждения, при которой создана комиссия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Сроки участия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488590"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Член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муниципальной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комиссии по  проверке олимпиадных работ по биологии и экологии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муниципальный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2007 года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настоящее время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2319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Член комиссии по составлению республиканских диагностических контрольных работ по биологии.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республиканский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231995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Эксперт предметной комиссии единого государственного экзамена в Республике Татарстан по французскому языку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республиканский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2011 – 2016гг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7798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2.4.1.Проведенные </a:t>
            </a:r>
            <a:r>
              <a:rPr lang="ru-RU" sz="32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открытые уроки, занятия, мероприятия</a:t>
            </a:r>
            <a:br>
              <a:rPr lang="ru-RU" sz="32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09086903"/>
              </p:ext>
            </p:extLst>
          </p:nvPr>
        </p:nvGraphicFramePr>
        <p:xfrm>
          <a:off x="107504" y="1196752"/>
          <a:ext cx="8968458" cy="5212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4279"/>
                <a:gridCol w="1805961"/>
                <a:gridCol w="2343722"/>
                <a:gridCol w="3312368"/>
                <a:gridCol w="1152128"/>
              </a:tblGrid>
              <a:tr h="1080120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Тема, класс (группа, курс)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Вид, тематика, место проведения методического мероприятия, в рамках которого проводилось открытый урок, занятие, мероприятие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Дата</a:t>
                      </a:r>
                    </a:p>
                  </a:txBody>
                  <a:tcPr marL="68580" marR="68580" marT="0" marB="0"/>
                </a:tc>
              </a:tr>
              <a:tr h="1705637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5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«Живые царства. Бактерии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.»</a:t>
                      </a:r>
                    </a:p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 класс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республиканский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Урок новых знаний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республиканском 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семинаре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слушателей курсов повышения квалификации ГАОУ ДПО «ИРО РТ» по теме: «Психологическое сопровождение процесса реализации ФГОС общего образования» на базе МБОУ «Гимназия №9» Московского района г. Казани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6198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14291"/>
          <a:ext cx="8229600" cy="6500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652"/>
                <a:gridCol w="2463188"/>
                <a:gridCol w="1251588"/>
                <a:gridCol w="2500330"/>
                <a:gridCol w="1185842"/>
              </a:tblGrid>
              <a:tr h="1108160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1250">
                          <a:latin typeface="Times New Roman"/>
                          <a:ea typeface="Calibri"/>
                          <a:cs typeface="Times New Roman"/>
                        </a:rPr>
                        <a:t>Тема выступления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1250">
                          <a:latin typeface="Times New Roman"/>
                          <a:ea typeface="Calibri"/>
                          <a:cs typeface="Times New Roman"/>
                        </a:rPr>
                        <a:t>Уровень 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1250">
                          <a:latin typeface="Times New Roman"/>
                          <a:ea typeface="Calibri"/>
                          <a:cs typeface="Times New Roman"/>
                        </a:rPr>
                        <a:t>Тема семинара, кем и для кого организован, место проведения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1250" dirty="0">
                          <a:latin typeface="Times New Roman"/>
                          <a:ea typeface="Calibri"/>
                          <a:cs typeface="Times New Roman"/>
                        </a:rPr>
                        <a:t>Дата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92698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Современные подходы к изучению иностранных языков.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республиканский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Республиканский семинар с международным участием для учителей и преподавателей французского языка по теме «Современный французский язык и инновационная методика его преподавания» на базе Института филологии и межкультурной коммуникации К(П)ФУ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2015г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856895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2.4.3.  Выступления на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конференциях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93526436"/>
              </p:ext>
            </p:extLst>
          </p:nvPr>
        </p:nvGraphicFramePr>
        <p:xfrm>
          <a:off x="179512" y="620688"/>
          <a:ext cx="8856984" cy="60486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2288"/>
                <a:gridCol w="2304256"/>
                <a:gridCol w="2520280"/>
                <a:gridCol w="1440160"/>
              </a:tblGrid>
              <a:tr h="1978536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Тема выступления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 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Тема конференции, кем организована, для каких категорий работников образования проведена, место проведения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889" marR="67889" marT="0" marB="0"/>
                </a:tc>
              </a:tr>
              <a:tr h="4070136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вопросу о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медиаобразовании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старшеклассников в обучении французскому языку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международный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Международная научно-практическая конференция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преподавателей иностранного языка «Актуальные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проблемы романских языков и современные методики их преподавания», Институт филологии и межкультурной коммуникации К(П)ФУ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23-24 октября 2014г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889" marR="6788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4956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93610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2.4.4</a:t>
            </a:r>
            <a:r>
              <a:rPr lang="ru-RU" sz="36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Методические публикации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21099787"/>
              </p:ext>
            </p:extLst>
          </p:nvPr>
        </p:nvGraphicFramePr>
        <p:xfrm>
          <a:off x="107504" y="980728"/>
          <a:ext cx="8928992" cy="50933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3977"/>
                <a:gridCol w="3040758"/>
                <a:gridCol w="1835327"/>
                <a:gridCol w="2446241"/>
                <a:gridCol w="1222689"/>
              </a:tblGrid>
              <a:tr h="1527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Тема (название), вид публикации,  количество страниц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Где напечатана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Год издания</a:t>
                      </a:r>
                    </a:p>
                  </a:txBody>
                  <a:tcPr marL="68580" marR="68580" marT="0" marB="0"/>
                </a:tc>
              </a:tr>
              <a:tr h="34413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Коррективная технология обучения на примере формирования орфографических навыков (постановка </a:t>
                      </a:r>
                      <a:r>
                        <a:rPr lang="fr-FR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accent aigu)</a:t>
                      </a:r>
                      <a:endParaRPr lang="ru-RU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Статья,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страниц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республиканский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Сборник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материалов международного научного семинара «Современный французский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инновационные технологии его преподавания»,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издательство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ФГАОУ ВО «Казанский (Приволжский) федеральный университет», г.Казань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7859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642942"/>
          </a:xfrm>
        </p:spPr>
        <p:txBody>
          <a:bodyPr>
            <a:normAutofit/>
          </a:bodyPr>
          <a:lstStyle/>
          <a:p>
            <a:pPr algn="l"/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</a:rPr>
              <a:t>2.7. Другое</a:t>
            </a:r>
            <a:endParaRPr lang="ru-RU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руководство педагогической практикой студентов К(П)ФУ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участие в общероссийском проекте «Школа цифрового века»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разработка программ, тестов, </a:t>
            </a:r>
            <a:r>
              <a:rPr lang="ru-RU" b="1" i="1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пособий</a:t>
            </a:r>
            <a:r>
              <a:rPr lang="ru-RU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сценариев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участие в форумах, всероссийских педсоветах, акциях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участие в педагогических сообществах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2.8</a:t>
            </a:r>
            <a:r>
              <a:rPr lang="ru-RU" sz="27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Результаты профессиональной деятельности, в том числе экспериментальной и инновационной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47853330"/>
              </p:ext>
            </p:extLst>
          </p:nvPr>
        </p:nvGraphicFramePr>
        <p:xfrm>
          <a:off x="179512" y="1027559"/>
          <a:ext cx="8784976" cy="56875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1610"/>
                <a:gridCol w="4209963"/>
                <a:gridCol w="2770137"/>
                <a:gridCol w="1083266"/>
              </a:tblGrid>
              <a:tr h="801527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Вид, тема (название или описание) мероприятия</a:t>
                      </a:r>
                    </a:p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473283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Осуществляю инновационную деятельность по теме «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Системно-деятельностный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подход: творческие задания на уроках иностранного (французского) языка» в республиканской инновационной площадке (РИП)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Актуальные проблемы реализации ФГОС общего образования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Результаты</a:t>
                      </a:r>
                      <a:r>
                        <a:rPr lang="ru-RU" sz="1800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работы в рамках РИП:</a:t>
                      </a:r>
                      <a:endParaRPr lang="ru-RU" sz="1800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buFontTx/>
                        <a:buChar char="-"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800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опубликовала статью …</a:t>
                      </a:r>
                    </a:p>
                    <a:p>
                      <a:pPr algn="just">
                        <a:spcAft>
                          <a:spcPts val="0"/>
                        </a:spcAft>
                        <a:buFontTx/>
                        <a:buChar char="-"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800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провела мастер-класс …</a:t>
                      </a:r>
                    </a:p>
                    <a:p>
                      <a:pPr algn="just">
                        <a:spcAft>
                          <a:spcPts val="0"/>
                        </a:spcAft>
                        <a:buFontTx/>
                        <a:buChar char="-"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800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выступила на конференции …</a:t>
                      </a: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Республиканская инновационная площадка </a:t>
                      </a:r>
                    </a:p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ФГАО ВПО «Казанский (Приволжский) федеральный университет» </a:t>
                      </a:r>
                    </a:p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Институт психологии и образования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298469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Экспериментальная</a:t>
                      </a:r>
                      <a:r>
                        <a:rPr lang="ru-RU" sz="1800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работа ???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9411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3.12. Другие результаты</a:t>
            </a:r>
            <a:endParaRPr lang="ru-RU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Поступление в вузы по профилю</a:t>
            </a: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ОГЭ, ЕГЭ более 80 и 90 баллов (высокие)</a:t>
            </a: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международного экзамена (иностранный язык)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357166"/>
            <a:ext cx="9144000" cy="65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Подпись аттестуемого работника           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Сергеева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(Сергеева С.М.)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Заверяю достоверность сведений в карте результативности профессиональной деятельности учителя французского языка Сергеевой С.М.  и подлинность документов,  представленных    мне аттестуемым работником в подтверждение своих достижений и результатов.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Рекомендации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Продолжать инновационную работу в рамках РИП, представить результаты инновационной работы на заседании методического объединения учителей иностранного языка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гимназии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Заключение: 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уровень квалификации учителя французского языка Сергеевой С.М. соответствует требованиям, предъявляемым к высшей квалификационной категории.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Директор МБОУ «Гимназия № 9»              		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Кузнецова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(Кузнецова М.Б.)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Заведующая учебно-методическим сектором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информационно-методического отдела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Кировскому и Московскому районам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Управления образования исполнительного комитета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Муниципального образования г.Казани 		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Яранова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          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Яранова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Л.М.)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02.11.2016г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743</Words>
  <Application>Microsoft Office PowerPoint</Application>
  <PresentationFormat>Экран (4:3)</PresentationFormat>
  <Paragraphs>143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Карта результативности</vt:lpstr>
      <vt:lpstr>Слайд 2</vt:lpstr>
      <vt:lpstr> 2.2. Руководство проблемными группами, временными творческими коллективами (или участие  в проблемных группах, временных творческих коллективах) </vt:lpstr>
      <vt:lpstr> 2.3. Участие в экспертных комиссиях, экспертных советах </vt:lpstr>
      <vt:lpstr> 2.4.1.Проведенные открытые уроки, занятия, мероприятия </vt:lpstr>
      <vt:lpstr>Слайд 6</vt:lpstr>
      <vt:lpstr>Слайд 7</vt:lpstr>
      <vt:lpstr> 2.4.4. Методические публикации </vt:lpstr>
      <vt:lpstr>2.7. Другое</vt:lpstr>
      <vt:lpstr> 2.8. Результаты профессиональной деятельности, в том числе экспериментальной и инновационной  </vt:lpstr>
      <vt:lpstr>3.12. Другие результаты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Карта результативности</dc:title>
  <dc:creator>Scool</dc:creator>
  <cp:lastModifiedBy>User</cp:lastModifiedBy>
  <cp:revision>29</cp:revision>
  <dcterms:created xsi:type="dcterms:W3CDTF">2016-11-07T17:23:55Z</dcterms:created>
  <dcterms:modified xsi:type="dcterms:W3CDTF">2017-10-09T12:02:28Z</dcterms:modified>
</cp:coreProperties>
</file>